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35" Type="http://schemas.openxmlformats.org/officeDocument/2006/relationships/font" Target="fonts/Lato-bold.fntdata"/><Relationship Id="rId12" Type="http://schemas.openxmlformats.org/officeDocument/2006/relationships/slide" Target="slides/slide6.xml"/><Relationship Id="rId34" Type="http://schemas.openxmlformats.org/officeDocument/2006/relationships/font" Target="fonts/Lato-regular.fntdata"/><Relationship Id="rId15" Type="http://schemas.openxmlformats.org/officeDocument/2006/relationships/slide" Target="slides/slide9.xml"/><Relationship Id="rId37" Type="http://schemas.openxmlformats.org/officeDocument/2006/relationships/font" Target="fonts/Lato-boldItalic.fntdata"/><Relationship Id="rId14" Type="http://schemas.openxmlformats.org/officeDocument/2006/relationships/slide" Target="slides/slide8.xml"/><Relationship Id="rId36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52b9d954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52b9d954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34b38cb9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34b38cb9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34b38cb9d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d34b38cb9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34b38cb9d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34b38cb9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34b38cb9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34b38cb9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34b38cb9d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34b38cb9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34b38cb9d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d34b38cb9d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34b38cb9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34b38cb9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d34b38cb9d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d34b38cb9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34b38cb9d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d34b38cb9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34b38cb9d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d34b38cb9d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7c0f8eb9f_2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7c0f8eb9f_2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d34b38cb9d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d34b38cb9d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34b38cb9d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34b38cb9d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34b38cb9d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34b38cb9d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d34b38cb9d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d34b38cb9d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7c0f8eb9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7c0f8eb9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7c0f8eb9f_2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7c0f8eb9f_2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34b38cb9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34b38cb9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34b38cb9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34b38cb9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34b38cb9d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34b38cb9d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34b38cb9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34b38cb9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34b38cb9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34b38cb9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7" name="Google Shape;137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46" name="Google Shape;146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8" name="Google Shape;168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" name="Google Shape;171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Google Shape;175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0" name="Google Shape;18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3" name="Google Shape;183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" name="Google Shape;18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9" name="Google Shape;189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96" name="Google Shape;196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8" name="Google Shape;218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" name="Google Shape;221;p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22" name="Google Shape;222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3" name="Google Shape;2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6" name="Google Shape;226;p2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9" name="Google Shape;2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2" name="Google Shape;232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2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51" name="Google Shape;251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2" name="Google Shape;25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python.org/downloads/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type="ctrTitle"/>
          </p:nvPr>
        </p:nvSpPr>
        <p:spPr>
          <a:xfrm>
            <a:off x="3560200" y="15899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Programiranje u  Python-u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/>
          <p:nvPr>
            <p:ph type="title"/>
          </p:nvPr>
        </p:nvSpPr>
        <p:spPr>
          <a:xfrm>
            <a:off x="120112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/>
          </a:p>
        </p:txBody>
      </p:sp>
      <p:sp>
        <p:nvSpPr>
          <p:cNvPr id="322" name="Google Shape;322;p34"/>
          <p:cNvSpPr txBox="1"/>
          <p:nvPr>
            <p:ph idx="1" type="body"/>
          </p:nvPr>
        </p:nvSpPr>
        <p:spPr>
          <a:xfrm>
            <a:off x="1297500" y="16960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4671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je jednostavan, multifunkcionalan i razumljiv programski jezik  koji se može programirati „brzinom misli“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je visoko produktivan jezik: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271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kôd je dosta kraći u odnosu na druge programske jezike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6710" lvl="0" marL="457200" rtl="0" algn="l"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koriste firme poput NASA, Google, Microsoft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je korišten pri razvoju igrica poput Battlefield, Civilizations…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 koristi u izradi web aplikacija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600" y="317475"/>
            <a:ext cx="4266600" cy="10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813" y="152400"/>
            <a:ext cx="644637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/>
          <p:nvPr>
            <p:ph type="title"/>
          </p:nvPr>
        </p:nvSpPr>
        <p:spPr>
          <a:xfrm>
            <a:off x="1297500" y="393750"/>
            <a:ext cx="7317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VIDLJIVOST PROGRAMER &lt;-&gt; KORISNIK</a:t>
            </a:r>
            <a:endParaRPr sz="1760"/>
          </a:p>
        </p:txBody>
      </p:sp>
      <p:sp>
        <p:nvSpPr>
          <p:cNvPr id="334" name="Google Shape;334;p36"/>
          <p:cNvSpPr txBox="1"/>
          <p:nvPr>
            <p:ph idx="1" type="body"/>
          </p:nvPr>
        </p:nvSpPr>
        <p:spPr>
          <a:xfrm>
            <a:off x="467175" y="16944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Kucanje u konzoli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Razvojna okruženja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Finalni proizvod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325" y="1522625"/>
            <a:ext cx="5177078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012" y="0"/>
            <a:ext cx="71779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INSTALIRANJE PYTHON-A</a:t>
            </a:r>
            <a:endParaRPr/>
          </a:p>
        </p:txBody>
      </p:sp>
      <p:sp>
        <p:nvSpPr>
          <p:cNvPr id="346" name="Google Shape;346;p38"/>
          <p:cNvSpPr txBox="1"/>
          <p:nvPr>
            <p:ph idx="1" type="body"/>
          </p:nvPr>
        </p:nvSpPr>
        <p:spPr>
          <a:xfrm>
            <a:off x="1297500" y="11928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https://www.python.org/downloads/</a:t>
            </a:r>
            <a:endParaRPr sz="2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588" y="1932025"/>
            <a:ext cx="7698825" cy="31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ISPISI U PYTHON-U</a:t>
            </a:r>
            <a:endParaRPr/>
          </a:p>
        </p:txBody>
      </p:sp>
      <p:sp>
        <p:nvSpPr>
          <p:cNvPr id="353" name="Google Shape;353;p39"/>
          <p:cNvSpPr txBox="1"/>
          <p:nvPr>
            <p:ph idx="1" type="body"/>
          </p:nvPr>
        </p:nvSpPr>
        <p:spPr>
          <a:xfrm>
            <a:off x="686300" y="1763600"/>
            <a:ext cx="5553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Za ispis se koristi </a:t>
            </a:r>
            <a:r>
              <a:rPr b="1"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print() </a:t>
            </a: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komanda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print(&lt;neki_izraz&gt;)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&lt;neki_izraz&gt; može biti broj, tekst,  operacija…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200" y="1621700"/>
            <a:ext cx="3091600" cy="26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18363"/>
            <a:ext cx="8839202" cy="3859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VARIJABLE</a:t>
            </a:r>
            <a:endParaRPr/>
          </a:p>
        </p:txBody>
      </p:sp>
      <p:sp>
        <p:nvSpPr>
          <p:cNvPr id="365" name="Google Shape;365;p41"/>
          <p:cNvSpPr txBox="1"/>
          <p:nvPr>
            <p:ph idx="1" type="body"/>
          </p:nvPr>
        </p:nvSpPr>
        <p:spPr>
          <a:xfrm>
            <a:off x="1193700" y="19250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Simboličko ime za memorijsku lokaciju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Skladište za brojeve, tekstove i slične kolekcije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Pravilo je da se daje ime prikladno za varijablu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Pravila dodjele imena varijablama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VARIJABLE</a:t>
            </a:r>
            <a:endParaRPr/>
          </a:p>
        </p:txBody>
      </p:sp>
      <p:sp>
        <p:nvSpPr>
          <p:cNvPr id="371" name="Google Shape;371;p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750" y="1248136"/>
            <a:ext cx="7280399" cy="35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/>
          <p:nvPr>
            <p:ph type="title"/>
          </p:nvPr>
        </p:nvSpPr>
        <p:spPr>
          <a:xfrm>
            <a:off x="1084375" y="504725"/>
            <a:ext cx="7876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PRAVILA DODJELE IMENA VARIJABLAMA</a:t>
            </a:r>
            <a:endParaRPr sz="1460"/>
          </a:p>
        </p:txBody>
      </p:sp>
      <p:sp>
        <p:nvSpPr>
          <p:cNvPr id="378" name="Google Shape;378;p43"/>
          <p:cNvSpPr txBox="1"/>
          <p:nvPr>
            <p:ph idx="1" type="body"/>
          </p:nvPr>
        </p:nvSpPr>
        <p:spPr>
          <a:xfrm>
            <a:off x="1297500" y="1418825"/>
            <a:ext cx="7038900" cy="3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69570" lvl="0" marL="45720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AutoNum type="arabicPeriod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Ime varijable smije sadržati samo: brojeve, velika i mala slova  engleske abecede i donju crtu (_)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AutoNum type="arabicPeriod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Ime ne smije početi brojem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AutoNum type="arabicPeriod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 razlikuje velika i mala slova (</a:t>
            </a:r>
            <a:r>
              <a:rPr i="1"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case sensitive</a:t>
            </a: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957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AutoNum type="arabicPeriod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 mogu se davati </a:t>
            </a:r>
            <a:r>
              <a:rPr b="1"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rezervisana imena </a:t>
            </a: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varijablama (poput: and,  break, or, assert, if, def, del, while, print, not, is, class…)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025" y="850250"/>
            <a:ext cx="3443734" cy="31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VARIJABLE</a:t>
            </a:r>
            <a:endParaRPr/>
          </a:p>
        </p:txBody>
      </p:sp>
      <p:sp>
        <p:nvSpPr>
          <p:cNvPr id="384" name="Google Shape;384;p4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Vrijednost varijabli dodjeljujemo kao u matematici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7559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= &lt;neki_izraz&gt;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7559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Moguće je korištenje operatora pri dodjeli vrijednosti varijabli:  b  = 2 + 2 * 2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VARIJABLE (OPERATORI)</a:t>
            </a:r>
            <a:endParaRPr/>
          </a:p>
        </p:txBody>
      </p:sp>
      <p:sp>
        <p:nvSpPr>
          <p:cNvPr id="390" name="Google Shape;390;p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00" y="1395025"/>
            <a:ext cx="8923593" cy="34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13" y="113075"/>
            <a:ext cx="8741974" cy="49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Hvala na pažnji!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>
            <p:ph type="title"/>
          </p:nvPr>
        </p:nvSpPr>
        <p:spPr>
          <a:xfrm>
            <a:off x="1297500" y="622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Sadržaj</a:t>
            </a:r>
            <a:endParaRPr sz="2600"/>
          </a:p>
        </p:txBody>
      </p:sp>
      <p:sp>
        <p:nvSpPr>
          <p:cNvPr id="270" name="Google Shape;270;p27"/>
          <p:cNvSpPr txBox="1"/>
          <p:nvPr>
            <p:ph idx="1" type="body"/>
          </p:nvPr>
        </p:nvSpPr>
        <p:spPr>
          <a:xfrm>
            <a:off x="1221300" y="16437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Ispis, varijable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Korisnički unos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Grananja i ponavljanja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Funkcije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Crtanje oblika</a:t>
            </a:r>
            <a:endParaRPr sz="1900"/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700" y="1742282"/>
            <a:ext cx="3641702" cy="194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223" y="1228612"/>
            <a:ext cx="3756674" cy="336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225" y="253715"/>
            <a:ext cx="3863375" cy="4636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Alati </a:t>
            </a:r>
            <a:endParaRPr sz="2600"/>
          </a:p>
        </p:txBody>
      </p:sp>
      <p:pic>
        <p:nvPicPr>
          <p:cNvPr id="279" name="Google Shape;2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586" y="1307850"/>
            <a:ext cx="6020827" cy="338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563" y="1307846"/>
            <a:ext cx="6516874" cy="36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 rotWithShape="1">
          <a:blip r:embed="rId5">
            <a:alphaModFix/>
          </a:blip>
          <a:srcRect b="5132" l="0" r="0" t="0"/>
          <a:stretch/>
        </p:blipFill>
        <p:spPr>
          <a:xfrm>
            <a:off x="1298825" y="1241725"/>
            <a:ext cx="6869726" cy="37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9575" y="996392"/>
            <a:ext cx="7128225" cy="4009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UVOD</a:t>
            </a:r>
            <a:endParaRPr/>
          </a:p>
        </p:txBody>
      </p:sp>
      <p:sp>
        <p:nvSpPr>
          <p:cNvPr id="288" name="Google Shape;288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Šta je programiranje?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Zašto nam treba programiranje?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Šta su programski jezici?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Programski jezik Python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879" y="0"/>
            <a:ext cx="505024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/>
          <p:nvPr>
            <p:ph type="title"/>
          </p:nvPr>
        </p:nvSpPr>
        <p:spPr>
          <a:xfrm>
            <a:off x="1309025" y="278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ŠTA JE PROGRAMIRANJE I ZA ŠTA NAM  SLUŽI?</a:t>
            </a:r>
            <a:endParaRPr/>
          </a:p>
        </p:txBody>
      </p:sp>
      <p:pic>
        <p:nvPicPr>
          <p:cNvPr id="299" name="Google Shape;2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900" y="1619000"/>
            <a:ext cx="6648699" cy="34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PROGRAMSKI JEZICI</a:t>
            </a:r>
            <a:endParaRPr/>
          </a:p>
        </p:txBody>
      </p:sp>
      <p:pic>
        <p:nvPicPr>
          <p:cNvPr id="305" name="Google Shape;3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475" y="1414125"/>
            <a:ext cx="5137228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PYTHON ISTORIJA</a:t>
            </a:r>
            <a:endParaRPr/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75" y="1354475"/>
            <a:ext cx="2164875" cy="32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3849" y="1354463"/>
            <a:ext cx="2762025" cy="31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3425" y="2487948"/>
            <a:ext cx="3227170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3"/>
          <p:cNvSpPr txBox="1"/>
          <p:nvPr/>
        </p:nvSpPr>
        <p:spPr>
          <a:xfrm>
            <a:off x="196350" y="4648425"/>
            <a:ext cx="22464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Guido van Rossum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33"/>
          <p:cNvSpPr txBox="1"/>
          <p:nvPr/>
        </p:nvSpPr>
        <p:spPr>
          <a:xfrm>
            <a:off x="2773850" y="4582150"/>
            <a:ext cx="276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Monty Python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16" name="Google Shape;316;p33"/>
          <p:cNvSpPr txBox="1"/>
          <p:nvPr/>
        </p:nvSpPr>
        <p:spPr>
          <a:xfrm>
            <a:off x="5723425" y="3771950"/>
            <a:ext cx="322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Python logo (1990-2006)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